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65" r:id="rId2"/>
    <p:sldId id="268" r:id="rId3"/>
    <p:sldId id="269" r:id="rId4"/>
    <p:sldId id="270" r:id="rId5"/>
    <p:sldId id="271" r:id="rId6"/>
    <p:sldId id="272" r:id="rId7"/>
    <p:sldId id="273" r:id="rId8"/>
    <p:sldId id="274" r:id="rId9"/>
    <p:sldId id="275" r:id="rId10"/>
    <p:sldId id="276" r:id="rId11"/>
    <p:sldId id="299" r:id="rId12"/>
    <p:sldId id="300" r:id="rId13"/>
    <p:sldId id="301" r:id="rId14"/>
    <p:sldId id="277" r:id="rId15"/>
    <p:sldId id="278" r:id="rId16"/>
    <p:sldId id="279" r:id="rId17"/>
    <p:sldId id="280" r:id="rId18"/>
    <p:sldId id="302" r:id="rId19"/>
    <p:sldId id="303" r:id="rId20"/>
    <p:sldId id="304" r:id="rId21"/>
    <p:sldId id="281" r:id="rId22"/>
    <p:sldId id="282" r:id="rId23"/>
    <p:sldId id="283" r:id="rId24"/>
    <p:sldId id="284" r:id="rId25"/>
    <p:sldId id="305" r:id="rId26"/>
    <p:sldId id="306"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225"/>
    <a:srgbClr val="FF2549"/>
    <a:srgbClr val="5DD5FF"/>
    <a:srgbClr val="FF0D97"/>
    <a:srgbClr val="0000CC"/>
    <a:srgbClr val="003635"/>
    <a:srgbClr val="9EFF29"/>
    <a:srgbClr val="C80064"/>
    <a:srgbClr val="C33A1F"/>
    <a:srgbClr val="007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69" d="100"/>
          <a:sy n="69" d="100"/>
        </p:scale>
        <p:origin x="-1416" y="-45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85"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2563" y="3325761"/>
            <a:ext cx="8015750" cy="899652"/>
          </a:xfrm>
          <a:noFill/>
          <a:effectLst>
            <a:outerShdw blurRad="50800" dist="38100" dir="2700000" algn="tl" rotWithShape="0">
              <a:prstClr val="black">
                <a:alpha val="40000"/>
              </a:prstClr>
            </a:outerShdw>
          </a:effectLst>
        </p:spPr>
        <p:txBody>
          <a:bodyPr>
            <a:normAutofit/>
          </a:bodyPr>
          <a:lstStyle>
            <a:lvl1pPr algn="r">
              <a:defRPr sz="3600">
                <a:solidFill>
                  <a:srgbClr val="002060"/>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589938" y="4203287"/>
            <a:ext cx="8001000" cy="678426"/>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3" y="364447"/>
            <a:ext cx="8259098" cy="763526"/>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1" y="1297858"/>
            <a:ext cx="8325464" cy="348061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47052" y="458157"/>
            <a:ext cx="6247121" cy="725349"/>
          </a:xfrm>
        </p:spPr>
        <p:txBody>
          <a:bodyPr>
            <a:normAutofit/>
          </a:bodyPr>
          <a:lstStyle>
            <a:lvl1pPr algn="l">
              <a:defRPr sz="360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55606" y="1231490"/>
            <a:ext cx="6238568" cy="350862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9" y="588735"/>
            <a:ext cx="8093365" cy="763525"/>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640762"/>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113159"/>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640762"/>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113159"/>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70C0"/>
                </a:solidFill>
              </a:rPr>
              <a:t>COMMUNICATION FOR HEALTH </a:t>
            </a:r>
            <a:r>
              <a:rPr lang="en-US" b="1" dirty="0" smtClean="0">
                <a:solidFill>
                  <a:srgbClr val="0070C0"/>
                </a:solidFill>
              </a:rPr>
              <a:t>EDUCATION </a:t>
            </a:r>
            <a:endParaRPr lang="en-US" dirty="0" smtClean="0">
              <a:solidFill>
                <a:srgbClr val="0070C0"/>
              </a:solidFill>
            </a:endParaRPr>
          </a:p>
        </p:txBody>
      </p:sp>
      <p:sp>
        <p:nvSpPr>
          <p:cNvPr id="3" name="Subtitle 2"/>
          <p:cNvSpPr>
            <a:spLocks noGrp="1"/>
          </p:cNvSpPr>
          <p:nvPr>
            <p:ph type="subTitle" idx="1"/>
          </p:nvPr>
        </p:nvSpPr>
        <p:spPr/>
        <p:txBody>
          <a:bodyPr>
            <a:noAutofit/>
          </a:bodyPr>
          <a:lstStyle/>
          <a:p>
            <a:r>
              <a:rPr lang="en-US" sz="1600" b="1" dirty="0" smtClean="0">
                <a:solidFill>
                  <a:schemeClr val="accent1">
                    <a:lumMod val="50000"/>
                  </a:schemeClr>
                </a:solidFill>
              </a:rPr>
              <a:t>Dr M.V .Ajithkumar  M.D (</a:t>
            </a:r>
            <a:r>
              <a:rPr lang="en-US" sz="1600" b="1" dirty="0" err="1" smtClean="0">
                <a:solidFill>
                  <a:schemeClr val="accent1">
                    <a:lumMod val="50000"/>
                  </a:schemeClr>
                </a:solidFill>
              </a:rPr>
              <a:t>Hom</a:t>
            </a:r>
            <a:r>
              <a:rPr lang="en-US" sz="1600" b="1" dirty="0" smtClean="0">
                <a:solidFill>
                  <a:schemeClr val="accent1">
                    <a:lumMod val="50000"/>
                  </a:schemeClr>
                </a:solidFill>
              </a:rPr>
              <a:t>)</a:t>
            </a:r>
          </a:p>
          <a:p>
            <a:r>
              <a:rPr lang="en-US" sz="1600" b="1" dirty="0" smtClean="0">
                <a:solidFill>
                  <a:schemeClr val="accent1">
                    <a:lumMod val="50000"/>
                  </a:schemeClr>
                </a:solidFill>
              </a:rPr>
              <a:t>Professor &amp; Head Dept of Community Medicine</a:t>
            </a:r>
          </a:p>
          <a:p>
            <a:r>
              <a:rPr lang="en-US" sz="1600" b="1" dirty="0" smtClean="0">
                <a:solidFill>
                  <a:schemeClr val="accent1">
                    <a:lumMod val="50000"/>
                  </a:schemeClr>
                </a:solidFill>
              </a:rPr>
              <a:t>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00034" y="1607337"/>
            <a:ext cx="8229600" cy="2440789"/>
          </a:xfrm>
          <a:prstGeom prst="rect">
            <a:avLst/>
          </a:prstGeom>
        </p:spPr>
        <p:txBody>
          <a:bodyPr/>
          <a:lstStyle>
            <a:lvl1pPr lvl="0">
              <a:defRPr/>
            </a:lvl1pPr>
          </a:lstStyle>
          <a:p>
            <a:pPr lvl="0">
              <a:buNone/>
            </a:pPr>
            <a:r>
              <a:rPr/>
              <a:t>2. Two way communication (Socratic Method) </a:t>
            </a:r>
          </a:p>
          <a:p>
            <a:pPr lvl="0">
              <a:buNone/>
            </a:pPr>
            <a:r>
              <a:rPr lang="en-US" dirty="0" smtClean="0"/>
              <a:t>                 In which both the communicator and the audience take part. The audience can raise question, and add their own information, ideas and opinions to the subject.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3. Verbal communication</a:t>
            </a:r>
          </a:p>
          <a:p>
            <a:pPr>
              <a:buNone/>
            </a:pPr>
            <a:r>
              <a:rPr lang="en-US" dirty="0" smtClean="0"/>
              <a:t>                          It is the traditional way of communication. Direct verbal communication by word of mouth may be loaded with hidden meanings. It is persuasive. Non direct or written communication may not be as persuasive as the spoken word.</a:t>
            </a:r>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4. Non-Verbal communication</a:t>
            </a:r>
          </a:p>
          <a:p>
            <a:pPr>
              <a:buNone/>
            </a:pPr>
            <a:r>
              <a:rPr lang="en-US" dirty="0" smtClean="0"/>
              <a:t>                           Communication can be done without words. It includes bodily movements, postures, gestures, facial expressions. Silence is also a non verbal communication. It can speak louder than words.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5. Formal and informal communication</a:t>
            </a:r>
          </a:p>
          <a:p>
            <a:pPr>
              <a:buNone/>
            </a:pPr>
            <a:r>
              <a:rPr lang="en-US" dirty="0" smtClean="0"/>
              <a:t>                                     Formal communication follows lines of authority. And informal communication is through a network of gossip circle. The informal channels may be more active, if the formal channels do not cater to the information needs.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428596" y="1500180"/>
            <a:ext cx="8229600" cy="3107554"/>
          </a:xfrm>
          <a:prstGeom prst="rect">
            <a:avLst/>
          </a:prstGeom>
        </p:spPr>
        <p:txBody>
          <a:bodyPr>
            <a:normAutofit fontScale="92500" lnSpcReduction="20000"/>
          </a:bodyPr>
          <a:lstStyle>
            <a:lvl1pPr lvl="0">
              <a:defRPr/>
            </a:lvl1pPr>
          </a:lstStyle>
          <a:p>
            <a:pPr lvl="0">
              <a:buNone/>
            </a:pPr>
            <a:r>
              <a:rPr/>
              <a:t>6. Visual communication </a:t>
            </a:r>
          </a:p>
          <a:p>
            <a:pPr lvl="0">
              <a:buNone/>
            </a:pPr>
            <a:r>
              <a:rPr/>
              <a:t>         The visual forms of communication comprise: charts and graphs , pictograms, tables, maps, posters. </a:t>
            </a:r>
          </a:p>
          <a:p>
            <a:pPr lvl="0">
              <a:buNone/>
            </a:pPr>
            <a:r>
              <a:rPr/>
              <a:t>7. Telecommunication and internet </a:t>
            </a:r>
          </a:p>
          <a:p>
            <a:pPr lvl="0">
              <a:buNone/>
            </a:pPr>
            <a:r>
              <a:rPr/>
              <a:t>          </a:t>
            </a:r>
            <a:r>
              <a:rPr smtClean="0"/>
              <a:t>Telecommunication </a:t>
            </a:r>
            <a:r>
              <a:rPr/>
              <a:t>is the process of communication over distant using electromagnetic instruments designed for the purpose. Radio, TV, Internet etc. are mass communication media.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normAutofit/>
          </a:bodyPr>
          <a:lstStyle>
            <a:lvl1pPr lvl="0">
              <a:defRPr/>
            </a:lvl1pPr>
          </a:lstStyle>
          <a:p>
            <a:pPr lvl="0"/>
            <a:r>
              <a:rPr b="1"/>
              <a:t>BARRIERS OF COMMUNICATION </a:t>
            </a:r>
          </a:p>
        </p:txBody>
      </p:sp>
      <p:sp>
        <p:nvSpPr>
          <p:cNvPr id="3" name="Text Placeholder 2"/>
          <p:cNvSpPr txBox="1">
            <a:spLocks noGrp="1"/>
          </p:cNvSpPr>
          <p:nvPr>
            <p:ph type="body" idx="1"/>
          </p:nvPr>
        </p:nvSpPr>
        <p:spPr>
          <a:xfrm>
            <a:off x="428596" y="1821651"/>
            <a:ext cx="8229600" cy="2298868"/>
          </a:xfrm>
          <a:prstGeom prst="rect">
            <a:avLst/>
          </a:prstGeom>
        </p:spPr>
        <p:txBody>
          <a:bodyPr>
            <a:normAutofit fontScale="92500" lnSpcReduction="20000"/>
          </a:bodyPr>
          <a:lstStyle>
            <a:lvl1pPr lvl="0">
              <a:defRPr/>
            </a:lvl1pPr>
          </a:lstStyle>
          <a:p>
            <a:pPr marL="514350" lvl="0" indent="-514350">
              <a:buFont typeface="Calibri"/>
              <a:buAutoNum type="arabicPeriod"/>
            </a:pPr>
            <a:r>
              <a:rPr/>
              <a:t>Physiological </a:t>
            </a:r>
            <a:r>
              <a:rPr lang="en-US" dirty="0" smtClean="0"/>
              <a:t>-Difficulties in hearing, expression.</a:t>
            </a:r>
            <a:endParaRPr/>
          </a:p>
          <a:p>
            <a:pPr marL="514350" lvl="0" indent="-514350">
              <a:buFont typeface="Calibri"/>
              <a:buAutoNum type="arabicPeriod"/>
            </a:pPr>
            <a:r>
              <a:rPr/>
              <a:t>Psychological </a:t>
            </a:r>
            <a:r>
              <a:rPr lang="en-US" dirty="0" smtClean="0"/>
              <a:t>– Emotional disturbances, neurosis, levels of intelligence, language difficulties etc..</a:t>
            </a:r>
            <a:endParaRPr/>
          </a:p>
          <a:p>
            <a:pPr marL="514350" lvl="0" indent="-514350">
              <a:buFont typeface="Calibri"/>
              <a:buAutoNum type="arabicPeriod"/>
            </a:pPr>
            <a:r>
              <a:rPr/>
              <a:t>Environmental </a:t>
            </a:r>
            <a:r>
              <a:rPr lang="en-US" dirty="0" smtClean="0"/>
              <a:t>–Noise, invisibility, congestion</a:t>
            </a:r>
            <a:endParaRPr/>
          </a:p>
          <a:p>
            <a:pPr marL="514350" lvl="0" indent="-514350">
              <a:buFont typeface="Calibri"/>
              <a:buAutoNum type="arabicPeriod"/>
            </a:pPr>
            <a:r>
              <a:rPr/>
              <a:t>Cultural </a:t>
            </a:r>
            <a:r>
              <a:rPr lang="en-US" dirty="0" smtClean="0"/>
              <a:t>–</a:t>
            </a:r>
            <a:r>
              <a:rPr lang="en-US" dirty="0" err="1" smtClean="0"/>
              <a:t>Illiteracy,level</a:t>
            </a:r>
            <a:r>
              <a:rPr lang="en-US" dirty="0" smtClean="0"/>
              <a:t> of knowledge and understanding, customs, beliefs, cultural difficulties etc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500034" y="857238"/>
            <a:ext cx="8229600" cy="857250"/>
          </a:xfrm>
          <a:prstGeom prst="rect">
            <a:avLst/>
          </a:prstGeom>
        </p:spPr>
        <p:txBody>
          <a:bodyPr/>
          <a:lstStyle>
            <a:lvl1pPr lvl="0">
              <a:defRPr/>
            </a:lvl1pPr>
          </a:lstStyle>
          <a:p>
            <a:pPr lvl="0"/>
            <a:r>
              <a:rPr b="1"/>
              <a:t>HEALTH COMMUNICATION </a:t>
            </a:r>
          </a:p>
        </p:txBody>
      </p:sp>
      <p:sp>
        <p:nvSpPr>
          <p:cNvPr id="3" name="Text Placeholder 2"/>
          <p:cNvSpPr txBox="1">
            <a:spLocks noGrp="1"/>
          </p:cNvSpPr>
          <p:nvPr>
            <p:ph type="body" idx="1"/>
          </p:nvPr>
        </p:nvSpPr>
        <p:spPr>
          <a:xfrm>
            <a:off x="357158" y="1607337"/>
            <a:ext cx="8229600" cy="1928827"/>
          </a:xfrm>
          <a:prstGeom prst="rect">
            <a:avLst/>
          </a:prstGeom>
        </p:spPr>
        <p:txBody>
          <a:bodyPr>
            <a:normAutofit fontScale="85000" lnSpcReduction="20000"/>
          </a:bodyPr>
          <a:lstStyle>
            <a:lvl1pPr lvl="0">
              <a:defRPr/>
            </a:lvl1pPr>
          </a:lstStyle>
          <a:p>
            <a:pPr lvl="0">
              <a:buNone/>
            </a:pPr>
            <a:endParaRPr/>
          </a:p>
          <a:p>
            <a:pPr lvl="0">
              <a:buNone/>
            </a:pPr>
            <a:r>
              <a:rPr/>
              <a:t>          Health is a concern of everyone for everyone. Health </a:t>
            </a:r>
            <a:r>
              <a:rPr smtClean="0"/>
              <a:t>communication</a:t>
            </a:r>
            <a:r>
              <a:rPr lang="en-US" dirty="0" smtClean="0"/>
              <a:t> is</a:t>
            </a:r>
            <a:r>
              <a:rPr smtClean="0"/>
              <a:t> </a:t>
            </a:r>
            <a:r>
              <a:rPr/>
              <a:t>therefore an important area of communication. </a:t>
            </a:r>
            <a:r>
              <a:rPr lang="en-US" dirty="0" smtClean="0"/>
              <a:t> Health communication is often used synonymously with health education. Health education is the foundation of a preventive health care system.</a:t>
            </a:r>
            <a:r>
              <a:rPr smtClean="0"/>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500034" y="803660"/>
            <a:ext cx="8229600" cy="857250"/>
          </a:xfrm>
          <a:prstGeom prst="rect">
            <a:avLst/>
          </a:prstGeom>
        </p:spPr>
        <p:txBody>
          <a:bodyPr>
            <a:normAutofit/>
          </a:bodyPr>
          <a:lstStyle>
            <a:lvl1pPr lvl="0">
              <a:defRPr/>
            </a:lvl1pPr>
          </a:lstStyle>
          <a:p>
            <a:pPr lvl="0"/>
            <a:r>
              <a:rPr b="1"/>
              <a:t>Functions Of Health Communication</a:t>
            </a:r>
          </a:p>
        </p:txBody>
      </p:sp>
      <p:sp>
        <p:nvSpPr>
          <p:cNvPr id="3" name="Text Placeholder 2"/>
          <p:cNvSpPr txBox="1">
            <a:spLocks noGrp="1"/>
          </p:cNvSpPr>
          <p:nvPr>
            <p:ph type="body" idx="1"/>
          </p:nvPr>
        </p:nvSpPr>
        <p:spPr>
          <a:xfrm>
            <a:off x="500034" y="1768072"/>
            <a:ext cx="8229600" cy="2888231"/>
          </a:xfrm>
          <a:prstGeom prst="rect">
            <a:avLst/>
          </a:prstGeom>
        </p:spPr>
        <p:txBody>
          <a:bodyPr>
            <a:normAutofit fontScale="77500" lnSpcReduction="20000"/>
          </a:bodyPr>
          <a:lstStyle>
            <a:lvl1pPr lvl="0">
              <a:defRPr/>
            </a:lvl1pPr>
          </a:lstStyle>
          <a:p>
            <a:pPr marL="514350" lvl="0" indent="-514350">
              <a:buFont typeface="Calibri"/>
              <a:buAutoNum type="arabicPeriod"/>
            </a:pPr>
            <a:r>
              <a:rPr smtClean="0"/>
              <a:t>Information</a:t>
            </a:r>
            <a:endParaRPr/>
          </a:p>
          <a:p>
            <a:pPr marL="514350" lvl="0" indent="-514350">
              <a:buFont typeface="Calibri"/>
              <a:buAutoNum type="arabicPeriod"/>
            </a:pPr>
            <a:r>
              <a:rPr smtClean="0"/>
              <a:t>Education</a:t>
            </a:r>
            <a:endParaRPr/>
          </a:p>
          <a:p>
            <a:pPr marL="514350" lvl="0" indent="-514350">
              <a:buFont typeface="Calibri"/>
              <a:buAutoNum type="arabicPeriod"/>
            </a:pPr>
            <a:r>
              <a:rPr/>
              <a:t>Motivation </a:t>
            </a:r>
            <a:endParaRPr lang="en-US" dirty="0" smtClean="0"/>
          </a:p>
          <a:p>
            <a:pPr marL="514350" lvl="0" indent="-514350">
              <a:buFont typeface="Calibri"/>
              <a:buAutoNum type="arabicPeriod"/>
            </a:pPr>
            <a:r>
              <a:rPr lang="en-US" dirty="0" smtClean="0"/>
              <a:t>Persuasion</a:t>
            </a:r>
          </a:p>
          <a:p>
            <a:pPr marL="514350" lvl="0" indent="-514350">
              <a:buFont typeface="Calibri"/>
              <a:buAutoNum type="arabicPeriod"/>
            </a:pPr>
            <a:r>
              <a:rPr lang="en-US" dirty="0" err="1" smtClean="0"/>
              <a:t>Counselling</a:t>
            </a:r>
            <a:endParaRPr lang="en-US" dirty="0" smtClean="0"/>
          </a:p>
          <a:p>
            <a:pPr marL="514350" lvl="0" indent="-514350">
              <a:buFont typeface="Calibri"/>
              <a:buAutoNum type="arabicPeriod"/>
            </a:pPr>
            <a:r>
              <a:rPr lang="en-US" dirty="0" smtClean="0"/>
              <a:t>Raising morale</a:t>
            </a:r>
          </a:p>
          <a:p>
            <a:pPr marL="514350" lvl="0" indent="-514350">
              <a:buFont typeface="Calibri"/>
              <a:buAutoNum type="arabicPeriod"/>
            </a:pPr>
            <a:r>
              <a:rPr lang="en-US" dirty="0" smtClean="0"/>
              <a:t>Health development</a:t>
            </a:r>
          </a:p>
          <a:p>
            <a:pPr marL="514350" lvl="0" indent="-514350">
              <a:buFont typeface="Calibri"/>
              <a:buAutoNum type="arabicPeriod"/>
            </a:pPr>
            <a:r>
              <a:rPr lang="en-US" dirty="0" smtClean="0"/>
              <a:t>Health organization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health communication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1.Information</a:t>
            </a:r>
          </a:p>
          <a:p>
            <a:pPr>
              <a:buNone/>
            </a:pPr>
            <a:r>
              <a:rPr lang="en-US" dirty="0" smtClean="0"/>
              <a:t>                       The primary function  is to provide scientific knowledge or information to people about health problems and how to maintain and promote health.</a:t>
            </a:r>
          </a:p>
          <a:p>
            <a:pPr>
              <a:buNone/>
            </a:pPr>
            <a:r>
              <a:rPr lang="en-US" dirty="0" smtClean="0"/>
              <a:t>  Information should be easily accessible to the people.</a:t>
            </a:r>
          </a:p>
          <a:p>
            <a:pPr>
              <a:buNone/>
            </a:pPr>
            <a:r>
              <a:rPr lang="en-US" dirty="0" smtClean="0"/>
              <a:t>           Health information can eliminate social and psychological barriers of ignorance, prejudice and misconception of people about health care; influence people to the extent that unfelt needs become felt needs and felt needs become demand.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2. Education</a:t>
            </a:r>
          </a:p>
          <a:p>
            <a:pPr>
              <a:buNone/>
            </a:pPr>
            <a:r>
              <a:rPr lang="en-US" dirty="0" smtClean="0"/>
              <a:t>                      Education can help to increase </a:t>
            </a:r>
            <a:r>
              <a:rPr lang="en-US" dirty="0" err="1" smtClean="0"/>
              <a:t>knowledge.It</a:t>
            </a:r>
            <a:r>
              <a:rPr lang="en-US" dirty="0" smtClean="0"/>
              <a:t> is assumed that knowledge determines attitudes and attitude determine </a:t>
            </a:r>
            <a:r>
              <a:rPr lang="en-US" dirty="0" err="1" smtClean="0"/>
              <a:t>behaviour</a:t>
            </a:r>
            <a:r>
              <a:rPr lang="en-US" dirty="0" smtClean="0"/>
              <a:t>.</a:t>
            </a:r>
          </a:p>
          <a:p>
            <a:pPr>
              <a:buNone/>
            </a:pPr>
            <a:r>
              <a:rPr lang="en-US" dirty="0" smtClean="0"/>
              <a:t>                             Health education can change life style and risk factors of disease. But education alone is insufficient to achieve optimum health.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428596" y="678873"/>
            <a:ext cx="8715404" cy="4036017"/>
          </a:xfrm>
          <a:prstGeom prst="rect">
            <a:avLst/>
          </a:prstGeom>
        </p:spPr>
        <p:txBody>
          <a:bodyPr>
            <a:noAutofit/>
          </a:bodyPr>
          <a:lstStyle>
            <a:lvl1pPr lvl="0">
              <a:defRPr/>
            </a:lvl1pPr>
          </a:lstStyle>
          <a:p>
            <a:r>
              <a:rPr>
                <a:solidFill>
                  <a:schemeClr val="accent1">
                    <a:lumMod val="50000"/>
                  </a:schemeClr>
                </a:solidFill>
                <a:latin typeface="Times New Roman" pitchFamily="18" charset="0"/>
                <a:cs typeface="Times New Roman" pitchFamily="18" charset="0"/>
              </a:rPr>
              <a:t>         Communication is more than </a:t>
            </a:r>
            <a:r>
              <a:rPr lang="en-US" dirty="0" smtClean="0">
                <a:solidFill>
                  <a:schemeClr val="accent1">
                    <a:lumMod val="50000"/>
                  </a:schemeClr>
                </a:solidFill>
                <a:latin typeface="Times New Roman" pitchFamily="18" charset="0"/>
                <a:cs typeface="Times New Roman" pitchFamily="18" charset="0"/>
              </a:rPr>
              <a:t>mere</a:t>
            </a:r>
            <a:r>
              <a:rPr smtClean="0">
                <a:solidFill>
                  <a:schemeClr val="accent1">
                    <a:lumMod val="50000"/>
                  </a:schemeClr>
                </a:solidFill>
                <a:latin typeface="Times New Roman" pitchFamily="18" charset="0"/>
                <a:cs typeface="Times New Roman" pitchFamily="18" charset="0"/>
              </a:rPr>
              <a:t> </a:t>
            </a:r>
            <a:r>
              <a:rPr>
                <a:solidFill>
                  <a:schemeClr val="accent1">
                    <a:lumMod val="50000"/>
                  </a:schemeClr>
                </a:solidFill>
                <a:latin typeface="Times New Roman" pitchFamily="18" charset="0"/>
                <a:cs typeface="Times New Roman" pitchFamily="18" charset="0"/>
              </a:rPr>
              <a:t>exchange of information. Its is a process necessary to pave way for desired changes in human behaviour, and informed individual and community participation to achieve predetermined goals</a:t>
            </a:r>
            <a:r>
              <a:rPr smtClean="0">
                <a:solidFill>
                  <a:schemeClr val="accent1">
                    <a:lumMod val="50000"/>
                  </a:schemeClr>
                </a:solidFill>
                <a:latin typeface="Times New Roman" pitchFamily="18" charset="0"/>
                <a:cs typeface="Times New Roman" pitchFamily="18" charset="0"/>
              </a:rPr>
              <a:t>.</a:t>
            </a:r>
            <a:r>
              <a:rPr lang="en-US" dirty="0" smtClean="0">
                <a:solidFill>
                  <a:schemeClr val="accent1">
                    <a:lumMod val="50000"/>
                  </a:schemeClr>
                </a:solidFill>
                <a:latin typeface="Times New Roman" pitchFamily="18" charset="0"/>
                <a:cs typeface="Times New Roman" pitchFamily="18" charset="0"/>
              </a:rPr>
              <a:t> </a:t>
            </a:r>
          </a:p>
          <a:p>
            <a:r>
              <a:rPr lang="en-US" dirty="0" smtClean="0">
                <a:solidFill>
                  <a:schemeClr val="accent1">
                    <a:lumMod val="50000"/>
                  </a:schemeClr>
                </a:solidFill>
                <a:latin typeface="Times New Roman" pitchFamily="18" charset="0"/>
                <a:cs typeface="Times New Roman" pitchFamily="18" charset="0"/>
              </a:rPr>
              <a:t>         </a:t>
            </a:r>
            <a:r>
              <a:rPr lang="en-IN" dirty="0" smtClean="0">
                <a:solidFill>
                  <a:schemeClr val="accent1">
                    <a:lumMod val="50000"/>
                  </a:schemeClr>
                </a:solidFill>
                <a:latin typeface="Times New Roman" pitchFamily="18" charset="0"/>
                <a:cs typeface="Times New Roman" pitchFamily="18" charset="0"/>
              </a:rPr>
              <a:t>The ultimate goal of all communication is to bring about to change in the desired direction of the person who receives the communications</a:t>
            </a:r>
            <a:endParaRPr>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3. Motivation</a:t>
            </a:r>
          </a:p>
          <a:p>
            <a:pPr>
              <a:buNone/>
            </a:pPr>
            <a:r>
              <a:rPr lang="en-US" dirty="0" smtClean="0"/>
              <a:t>                         It is the power that drives a person from within to act. Motivation includes the stages of interest, evaluation and decision </a:t>
            </a:r>
            <a:r>
              <a:rPr lang="en-US" dirty="0" err="1" smtClean="0"/>
              <a:t>makng.Motivation</a:t>
            </a:r>
            <a:r>
              <a:rPr lang="en-US" dirty="0" smtClean="0"/>
              <a:t> may not be long lasting, it may diminish with lapse of </a:t>
            </a:r>
            <a:r>
              <a:rPr lang="en-US" dirty="0" err="1" smtClean="0"/>
              <a:t>time.So</a:t>
            </a:r>
            <a:r>
              <a:rPr lang="en-US" dirty="0" smtClean="0"/>
              <a:t>  it need </a:t>
            </a:r>
            <a:r>
              <a:rPr lang="en-US" dirty="0" err="1" smtClean="0"/>
              <a:t>continous</a:t>
            </a:r>
            <a:r>
              <a:rPr lang="en-US" dirty="0" smtClean="0"/>
              <a:t>  process of motivation for an effective communication.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00034" y="734292"/>
            <a:ext cx="8229600" cy="3956778"/>
          </a:xfrm>
          <a:prstGeom prst="rect">
            <a:avLst/>
          </a:prstGeom>
        </p:spPr>
        <p:txBody>
          <a:bodyPr>
            <a:noAutofit/>
          </a:bodyPr>
          <a:lstStyle>
            <a:lvl1pPr lvl="0">
              <a:defRPr/>
            </a:lvl1pPr>
          </a:lstStyle>
          <a:p>
            <a:pPr marL="514350" lvl="0" indent="-514350">
              <a:buNone/>
            </a:pPr>
            <a:r>
              <a:rPr>
                <a:solidFill>
                  <a:schemeClr val="accent1">
                    <a:lumMod val="50000"/>
                  </a:schemeClr>
                </a:solidFill>
                <a:latin typeface="Times New Roman" pitchFamily="18" charset="0"/>
                <a:cs typeface="Times New Roman" pitchFamily="18" charset="0"/>
              </a:rPr>
              <a:t>4. Persuasion : </a:t>
            </a:r>
          </a:p>
          <a:p>
            <a:pPr marL="514350" lvl="0" indent="-514350">
              <a:buNone/>
            </a:pPr>
            <a:r>
              <a:rPr>
                <a:solidFill>
                  <a:schemeClr val="accent1">
                    <a:lumMod val="50000"/>
                  </a:schemeClr>
                </a:solidFill>
                <a:latin typeface="Times New Roman" pitchFamily="18" charset="0"/>
                <a:cs typeface="Times New Roman" pitchFamily="18" charset="0"/>
              </a:rPr>
              <a:t>              Presuasion is the art of winning friends and influencing people. Persuasion is a conscious attempt by one individual to change or influence the general </a:t>
            </a:r>
            <a:r>
              <a:rPr smtClean="0">
                <a:solidFill>
                  <a:schemeClr val="accent1">
                    <a:lumMod val="50000"/>
                  </a:schemeClr>
                </a:solidFill>
                <a:latin typeface="Times New Roman" pitchFamily="18" charset="0"/>
                <a:cs typeface="Times New Roman" pitchFamily="18" charset="0"/>
              </a:rPr>
              <a:t>belie</a:t>
            </a:r>
            <a:r>
              <a:rPr lang="en-US" dirty="0" smtClean="0">
                <a:solidFill>
                  <a:schemeClr val="accent1">
                    <a:lumMod val="50000"/>
                  </a:schemeClr>
                </a:solidFill>
                <a:latin typeface="Times New Roman" pitchFamily="18" charset="0"/>
                <a:cs typeface="Times New Roman" pitchFamily="18" charset="0"/>
              </a:rPr>
              <a:t>f</a:t>
            </a:r>
            <a:r>
              <a:rPr smtClean="0">
                <a:solidFill>
                  <a:schemeClr val="accent1">
                    <a:lumMod val="50000"/>
                  </a:schemeClr>
                </a:solidFill>
                <a:latin typeface="Times New Roman" pitchFamily="18" charset="0"/>
                <a:cs typeface="Times New Roman" pitchFamily="18" charset="0"/>
              </a:rPr>
              <a:t>s</a:t>
            </a:r>
            <a:r>
              <a:rPr>
                <a:solidFill>
                  <a:schemeClr val="accent1">
                    <a:lumMod val="50000"/>
                  </a:schemeClr>
                </a:solidFill>
                <a:latin typeface="Times New Roman" pitchFamily="18" charset="0"/>
                <a:cs typeface="Times New Roman" pitchFamily="18" charset="0"/>
              </a:rPr>
              <a:t>, understanding, values and behaviour of the another individual or group individuals in some desired way. </a:t>
            </a:r>
          </a:p>
          <a:p>
            <a:pPr marL="514350" lvl="0" indent="-514350">
              <a:buNone/>
            </a:pPr>
            <a:r>
              <a:rPr>
                <a:solidFill>
                  <a:schemeClr val="accent1">
                    <a:lumMod val="50000"/>
                  </a:schemeClr>
                </a:solidFill>
                <a:latin typeface="Times New Roman" pitchFamily="18" charset="0"/>
                <a:cs typeface="Times New Roman" pitchFamily="18" charset="0"/>
              </a:rPr>
              <a:t>              Presuasion can change life style and modify the risk factors of disease.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00034" y="1607338"/>
            <a:ext cx="8229600" cy="2888231"/>
          </a:xfrm>
          <a:prstGeom prst="rect">
            <a:avLst/>
          </a:prstGeom>
        </p:spPr>
        <p:txBody>
          <a:bodyPr>
            <a:normAutofit fontScale="92500"/>
          </a:bodyPr>
          <a:lstStyle>
            <a:lvl1pPr lvl="0">
              <a:defRPr/>
            </a:lvl1pPr>
          </a:lstStyle>
          <a:p>
            <a:pPr lvl="0">
              <a:buNone/>
            </a:pPr>
            <a:r>
              <a:rPr/>
              <a:t>5.Counselling : </a:t>
            </a:r>
          </a:p>
          <a:p>
            <a:pPr lvl="0">
              <a:buNone/>
            </a:pPr>
            <a:r>
              <a:rPr/>
              <a:t>          Counselling is a process that can be understand better and deal with their problems and communicate better with those with whom they are emotionally involved. </a:t>
            </a:r>
          </a:p>
          <a:p>
            <a:pPr lvl="0">
              <a:buNone/>
            </a:pPr>
            <a:r>
              <a:rPr/>
              <a:t>          Counselling is different from advising. It implies choice not force.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00034" y="964395"/>
            <a:ext cx="8229600" cy="3696917"/>
          </a:xfrm>
          <a:prstGeom prst="rect">
            <a:avLst/>
          </a:prstGeom>
        </p:spPr>
        <p:txBody>
          <a:bodyPr>
            <a:normAutofit fontScale="92500"/>
          </a:bodyPr>
          <a:lstStyle>
            <a:lvl1pPr lvl="0">
              <a:defRPr/>
            </a:lvl1pPr>
          </a:lstStyle>
          <a:p>
            <a:pPr lvl="0"/>
            <a:r>
              <a:rPr/>
              <a:t>A counselling should be able to : </a:t>
            </a:r>
          </a:p>
          <a:p>
            <a:pPr lvl="0">
              <a:buNone/>
            </a:pPr>
            <a:r>
              <a:rPr/>
              <a:t>         - To communicate information. </a:t>
            </a:r>
          </a:p>
          <a:p>
            <a:pPr lvl="0">
              <a:buNone/>
            </a:pPr>
            <a:r>
              <a:rPr/>
              <a:t>         - To gain trust of people. </a:t>
            </a:r>
          </a:p>
          <a:p>
            <a:pPr lvl="0">
              <a:buNone/>
            </a:pPr>
            <a:r>
              <a:rPr/>
              <a:t>         -  To listen sympathetically to people who are anxious, distressed and possibly hostile. </a:t>
            </a:r>
          </a:p>
          <a:p>
            <a:pPr lvl="0">
              <a:buNone/>
            </a:pPr>
            <a:r>
              <a:rPr/>
              <a:t>         - To understand other preson’s feeling and to respond to them in such a way that the other person can feel.  </a:t>
            </a:r>
          </a:p>
          <a:p>
            <a:pPr lvl="0">
              <a:buNone/>
            </a:pPr>
            <a:r>
              <a:rPr/>
              <a:t>          - To help people reduce resolves their problems.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583161" y="881382"/>
            <a:ext cx="8229600" cy="2012161"/>
          </a:xfrm>
          <a:prstGeom prst="rect">
            <a:avLst/>
          </a:prstGeom>
        </p:spPr>
        <p:txBody>
          <a:bodyPr>
            <a:normAutofit fontScale="85000" lnSpcReduction="10000"/>
          </a:bodyPr>
          <a:lstStyle>
            <a:lvl1pPr lvl="0">
              <a:defRPr/>
            </a:lvl1pPr>
          </a:lstStyle>
          <a:p>
            <a:pPr lvl="0">
              <a:buNone/>
            </a:pPr>
            <a:r>
              <a:rPr lang="en-US" dirty="0" smtClean="0"/>
              <a:t>6.Raising morale</a:t>
            </a:r>
          </a:p>
          <a:p>
            <a:pPr lvl="0">
              <a:buNone/>
            </a:pPr>
            <a:r>
              <a:rPr lang="en-US" dirty="0" smtClean="0"/>
              <a:t>                                  Morale is the capacity of  a group of people to pull together persistently or consistently. Communication – vertical and horizontal, internal and external is the first step in any attempt to raise morale of the health team.</a:t>
            </a:r>
            <a:endParaRPr/>
          </a:p>
          <a:p>
            <a:pPr lvl="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7. Health development</a:t>
            </a:r>
          </a:p>
          <a:p>
            <a:pPr>
              <a:buNone/>
            </a:pPr>
            <a:r>
              <a:rPr lang="en-US" dirty="0" smtClean="0"/>
              <a:t>                                        Communication can play a power full role in health development by helping with diffuse knowledge in respect of the goals of development  and  preparing the people for the roles expected of them.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8" y="1006912"/>
            <a:ext cx="8325464" cy="3480618"/>
          </a:xfrm>
        </p:spPr>
        <p:txBody>
          <a:bodyPr>
            <a:normAutofit fontScale="92500"/>
          </a:bodyPr>
          <a:lstStyle/>
          <a:p>
            <a:pPr>
              <a:buNone/>
            </a:pPr>
            <a:r>
              <a:rPr lang="en-US" dirty="0" smtClean="0"/>
              <a:t>8. Health organization</a:t>
            </a:r>
          </a:p>
          <a:p>
            <a:pPr>
              <a:buNone/>
            </a:pPr>
            <a:r>
              <a:rPr lang="en-US" dirty="0" smtClean="0"/>
              <a:t>                                     Communication is the life and blood of an organization. There are two directions in which communication within an organization flow ;- vertical and horizontal. Vertical communication can be  down word or up word. Horizontal communication takes place usually between equals at any level. </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normAutofit/>
          </a:bodyPr>
          <a:lstStyle>
            <a:lvl1pPr lvl="0">
              <a:defRPr/>
            </a:lvl1pPr>
          </a:lstStyle>
          <a:p>
            <a:pPr lvl="0"/>
            <a:r>
              <a:rPr b="1"/>
              <a:t>THE COMMUNICATION PROCESS </a:t>
            </a:r>
          </a:p>
        </p:txBody>
      </p:sp>
      <p:sp>
        <p:nvSpPr>
          <p:cNvPr id="3" name="Text Placeholder 2"/>
          <p:cNvSpPr txBox="1">
            <a:spLocks noGrp="1"/>
          </p:cNvSpPr>
          <p:nvPr>
            <p:ph type="body" idx="1"/>
          </p:nvPr>
        </p:nvSpPr>
        <p:spPr>
          <a:xfrm>
            <a:off x="428596" y="1821651"/>
            <a:ext cx="8229600" cy="2727495"/>
          </a:xfrm>
          <a:prstGeom prst="rect">
            <a:avLst/>
          </a:prstGeom>
        </p:spPr>
        <p:txBody>
          <a:bodyPr/>
          <a:lstStyle>
            <a:lvl1pPr lvl="0">
              <a:defRPr/>
            </a:lvl1pPr>
          </a:lstStyle>
          <a:p>
            <a:pPr marL="514350" lvl="0" indent="-514350">
              <a:buFont typeface="Calibri"/>
              <a:buAutoNum type="arabicPeriod"/>
            </a:pPr>
            <a:r>
              <a:rPr/>
              <a:t>Sender (source). </a:t>
            </a:r>
          </a:p>
          <a:p>
            <a:pPr marL="514350" lvl="0" indent="-514350">
              <a:buFont typeface="Calibri"/>
              <a:buAutoNum type="arabicPeriod"/>
            </a:pPr>
            <a:r>
              <a:rPr/>
              <a:t>Receiver (audience). </a:t>
            </a:r>
          </a:p>
          <a:p>
            <a:pPr marL="514350" lvl="0" indent="-514350">
              <a:buFont typeface="Calibri"/>
              <a:buAutoNum type="arabicPeriod"/>
            </a:pPr>
            <a:r>
              <a:rPr/>
              <a:t>Message (content). </a:t>
            </a:r>
          </a:p>
          <a:p>
            <a:pPr marL="514350" lvl="0" indent="-514350">
              <a:buFont typeface="Calibri"/>
              <a:buAutoNum type="arabicPeriod"/>
            </a:pPr>
            <a:r>
              <a:rPr/>
              <a:t>Channels (medium). </a:t>
            </a:r>
          </a:p>
          <a:p>
            <a:pPr marL="514350" lvl="0" indent="-514350">
              <a:buFont typeface="Calibri"/>
              <a:buAutoNum type="arabicPeriod"/>
            </a:pPr>
            <a:r>
              <a:rPr/>
              <a:t>Feedback (effect).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1. Sender </a:t>
            </a:r>
          </a:p>
        </p:txBody>
      </p:sp>
      <p:sp>
        <p:nvSpPr>
          <p:cNvPr id="3" name="Text Placeholder 2"/>
          <p:cNvSpPr txBox="1">
            <a:spLocks noGrp="1"/>
          </p:cNvSpPr>
          <p:nvPr>
            <p:ph type="body" idx="1"/>
          </p:nvPr>
        </p:nvSpPr>
        <p:spPr>
          <a:xfrm>
            <a:off x="428596" y="1714494"/>
            <a:ext cx="8229600" cy="2406025"/>
          </a:xfrm>
          <a:prstGeom prst="rect">
            <a:avLst/>
          </a:prstGeom>
        </p:spPr>
        <p:txBody>
          <a:bodyPr>
            <a:normAutofit lnSpcReduction="10000"/>
          </a:bodyPr>
          <a:lstStyle>
            <a:lvl1pPr lvl="0">
              <a:defRPr/>
            </a:lvl1pPr>
          </a:lstStyle>
          <a:p>
            <a:pPr lvl="0"/>
            <a:r>
              <a:rPr/>
              <a:t>His objectives ,clearly defined. </a:t>
            </a:r>
          </a:p>
          <a:p>
            <a:pPr lvl="0"/>
            <a:r>
              <a:rPr/>
              <a:t>His audience : its interest and need. </a:t>
            </a:r>
          </a:p>
          <a:p>
            <a:pPr lvl="0"/>
            <a:r>
              <a:rPr smtClean="0"/>
              <a:t>His </a:t>
            </a:r>
            <a:r>
              <a:rPr/>
              <a:t>message. </a:t>
            </a:r>
          </a:p>
          <a:p>
            <a:pPr lvl="0"/>
            <a:r>
              <a:rPr/>
              <a:t>Channels of communication . </a:t>
            </a:r>
          </a:p>
          <a:p>
            <a:pPr lvl="0"/>
            <a:r>
              <a:rPr/>
              <a:t>His professional abilities and limitations.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2. Receiver </a:t>
            </a:r>
          </a:p>
        </p:txBody>
      </p:sp>
      <p:sp>
        <p:nvSpPr>
          <p:cNvPr id="3" name="Text Placeholder 2"/>
          <p:cNvSpPr txBox="1">
            <a:spLocks noGrp="1"/>
          </p:cNvSpPr>
          <p:nvPr>
            <p:ph type="body" idx="1"/>
          </p:nvPr>
        </p:nvSpPr>
        <p:spPr>
          <a:xfrm>
            <a:off x="428596" y="1553758"/>
            <a:ext cx="8229600" cy="2781074"/>
          </a:xfrm>
          <a:prstGeom prst="rect">
            <a:avLst/>
          </a:prstGeom>
        </p:spPr>
        <p:txBody>
          <a:bodyPr>
            <a:normAutofit lnSpcReduction="10000"/>
          </a:bodyPr>
          <a:lstStyle>
            <a:lvl1pPr lvl="0">
              <a:defRPr/>
            </a:lvl1pPr>
          </a:lstStyle>
          <a:p>
            <a:pPr lvl="0">
              <a:buNone/>
            </a:pPr>
            <a:endParaRPr/>
          </a:p>
          <a:p>
            <a:pPr lvl="0">
              <a:buNone/>
            </a:pPr>
            <a:r>
              <a:rPr/>
              <a:t>              All communication must have an audience, this may be a single person or a group of people. </a:t>
            </a:r>
          </a:p>
          <a:p>
            <a:pPr lvl="0">
              <a:buNone/>
            </a:pPr>
            <a:r>
              <a:rPr/>
              <a:t>             The audience may be of two types: </a:t>
            </a:r>
          </a:p>
          <a:p>
            <a:pPr lvl="0">
              <a:buNone/>
            </a:pPr>
            <a:r>
              <a:rPr/>
              <a:t>                   1. Controlled. </a:t>
            </a:r>
          </a:p>
          <a:p>
            <a:pPr lvl="0">
              <a:buNone/>
            </a:pPr>
            <a:r>
              <a:rPr/>
              <a:t>                   2. Uncontrolled.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28596" y="642924"/>
            <a:ext cx="8229600" cy="474500"/>
          </a:xfrm>
          <a:prstGeom prst="rect">
            <a:avLst/>
          </a:prstGeom>
        </p:spPr>
        <p:txBody>
          <a:bodyPr>
            <a:normAutofit fontScale="90000"/>
          </a:bodyPr>
          <a:lstStyle>
            <a:lvl1pPr lvl="0">
              <a:defRPr/>
            </a:lvl1pPr>
          </a:lstStyle>
          <a:p>
            <a:pPr lvl="0"/>
            <a:r>
              <a:rPr b="1"/>
              <a:t>3. Message </a:t>
            </a:r>
          </a:p>
        </p:txBody>
      </p:sp>
      <p:sp>
        <p:nvSpPr>
          <p:cNvPr id="3" name="Text Placeholder 2"/>
          <p:cNvSpPr txBox="1">
            <a:spLocks noGrp="1"/>
          </p:cNvSpPr>
          <p:nvPr>
            <p:ph type="body" idx="1"/>
          </p:nvPr>
        </p:nvSpPr>
        <p:spPr>
          <a:xfrm>
            <a:off x="428596" y="1178709"/>
            <a:ext cx="8229600" cy="3696917"/>
          </a:xfrm>
          <a:prstGeom prst="rect">
            <a:avLst/>
          </a:prstGeom>
        </p:spPr>
        <p:txBody>
          <a:bodyPr>
            <a:normAutofit fontScale="85000" lnSpcReduction="20000"/>
          </a:bodyPr>
          <a:lstStyle>
            <a:lvl1pPr lvl="0">
              <a:defRPr/>
            </a:lvl1pPr>
          </a:lstStyle>
          <a:p>
            <a:pPr lvl="0"/>
            <a:r>
              <a:rPr/>
              <a:t>A message is the information </a:t>
            </a:r>
          </a:p>
          <a:p>
            <a:pPr lvl="0"/>
            <a:r>
              <a:rPr/>
              <a:t>The good message must be : </a:t>
            </a:r>
          </a:p>
          <a:p>
            <a:pPr lvl="0">
              <a:buNone/>
            </a:pPr>
            <a:r>
              <a:rPr/>
              <a:t>         - In line </a:t>
            </a:r>
            <a:r>
              <a:rPr smtClean="0"/>
              <a:t>with </a:t>
            </a:r>
            <a:r>
              <a:rPr/>
              <a:t>the objectives. </a:t>
            </a:r>
          </a:p>
          <a:p>
            <a:pPr lvl="0">
              <a:buNone/>
            </a:pPr>
            <a:r>
              <a:rPr/>
              <a:t>         - Meaningful. </a:t>
            </a:r>
          </a:p>
          <a:p>
            <a:pPr lvl="0">
              <a:buNone/>
            </a:pPr>
            <a:r>
              <a:rPr/>
              <a:t>         - Based on felt need. </a:t>
            </a:r>
          </a:p>
          <a:p>
            <a:pPr lvl="0">
              <a:buNone/>
            </a:pPr>
            <a:r>
              <a:rPr/>
              <a:t>         - Clear and understandable. </a:t>
            </a:r>
          </a:p>
          <a:p>
            <a:pPr lvl="0">
              <a:buNone/>
            </a:pPr>
            <a:r>
              <a:rPr/>
              <a:t>         -  Specific and accurate. </a:t>
            </a:r>
            <a:endParaRPr lang="en-US" dirty="0" smtClean="0"/>
          </a:p>
          <a:p>
            <a:pPr lvl="0">
              <a:buNone/>
            </a:pPr>
            <a:r>
              <a:rPr lang="en-US" dirty="0" smtClean="0"/>
              <a:t> </a:t>
            </a:r>
            <a:r>
              <a:rPr lang="en-IN" dirty="0" smtClean="0"/>
              <a:t>        - Timely and adequate.  </a:t>
            </a:r>
          </a:p>
          <a:p>
            <a:pPr lvl="0">
              <a:buNone/>
            </a:pPr>
            <a:r>
              <a:rPr lang="en-IN" dirty="0" smtClean="0"/>
              <a:t>         -  Fitting the audience. </a:t>
            </a:r>
          </a:p>
          <a:p>
            <a:pPr lvl="0">
              <a:buNone/>
            </a:pPr>
            <a:r>
              <a:rPr lang="en-IN" dirty="0" smtClean="0"/>
              <a:t>         -  Interesting.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4. Channels of communication </a:t>
            </a:r>
          </a:p>
        </p:txBody>
      </p:sp>
      <p:sp>
        <p:nvSpPr>
          <p:cNvPr id="3" name="Text Placeholder 2"/>
          <p:cNvSpPr txBox="1">
            <a:spLocks noGrp="1"/>
          </p:cNvSpPr>
          <p:nvPr>
            <p:ph type="body" idx="1"/>
          </p:nvPr>
        </p:nvSpPr>
        <p:spPr>
          <a:xfrm>
            <a:off x="500034" y="1928808"/>
            <a:ext cx="8229600" cy="2566760"/>
          </a:xfrm>
          <a:prstGeom prst="rect">
            <a:avLst/>
          </a:prstGeom>
        </p:spPr>
        <p:txBody>
          <a:bodyPr/>
          <a:lstStyle>
            <a:lvl1pPr lvl="0">
              <a:defRPr/>
            </a:lvl1pPr>
          </a:lstStyle>
          <a:p>
            <a:pPr lvl="0"/>
            <a:r>
              <a:rPr/>
              <a:t>Media systems </a:t>
            </a:r>
          </a:p>
          <a:p>
            <a:pPr lvl="0">
              <a:buNone/>
            </a:pPr>
            <a:r>
              <a:rPr/>
              <a:t>          1. Interpersonal communication </a:t>
            </a:r>
          </a:p>
          <a:p>
            <a:pPr lvl="0">
              <a:buNone/>
            </a:pPr>
            <a:r>
              <a:rPr/>
              <a:t>          2. Mass media </a:t>
            </a:r>
          </a:p>
          <a:p>
            <a:pPr lvl="0">
              <a:buNone/>
            </a:pPr>
            <a:r>
              <a:rPr/>
              <a:t>          3. Traditional or folk media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5. Feedback </a:t>
            </a:r>
          </a:p>
        </p:txBody>
      </p:sp>
      <p:sp>
        <p:nvSpPr>
          <p:cNvPr id="3" name="Text Placeholder 2"/>
          <p:cNvSpPr txBox="1">
            <a:spLocks noGrp="1"/>
          </p:cNvSpPr>
          <p:nvPr>
            <p:ph type="body" idx="1"/>
          </p:nvPr>
        </p:nvSpPr>
        <p:spPr>
          <a:prstGeom prst="rect">
            <a:avLst/>
          </a:prstGeom>
        </p:spPr>
        <p:txBody>
          <a:bodyPr/>
          <a:lstStyle>
            <a:lvl1pPr lvl="0">
              <a:defRPr/>
            </a:lvl1pPr>
          </a:lstStyle>
          <a:p>
            <a:pPr lvl="0">
              <a:buNone/>
            </a:pPr>
            <a:r>
              <a:rPr/>
              <a:t>       </a:t>
            </a:r>
          </a:p>
          <a:p>
            <a:pPr lvl="0">
              <a:buNone/>
            </a:pPr>
            <a:r>
              <a:rPr/>
              <a:t>                  </a:t>
            </a:r>
            <a:r>
              <a:rPr smtClean="0"/>
              <a:t>It</a:t>
            </a:r>
            <a:r>
              <a:rPr lang="en-US" dirty="0" smtClean="0"/>
              <a:t> </a:t>
            </a:r>
            <a:r>
              <a:rPr lang="en-US" dirty="0" err="1" smtClean="0"/>
              <a:t>i</a:t>
            </a:r>
            <a:r>
              <a:rPr smtClean="0"/>
              <a:t>s </a:t>
            </a:r>
            <a:r>
              <a:rPr/>
              <a:t>the flow of information from the audience. </a:t>
            </a:r>
            <a:r>
              <a:rPr smtClean="0"/>
              <a:t>It</a:t>
            </a:r>
            <a:r>
              <a:rPr lang="en-US" dirty="0" smtClean="0"/>
              <a:t> </a:t>
            </a:r>
            <a:r>
              <a:rPr lang="en-US" dirty="0" err="1" smtClean="0"/>
              <a:t>i</a:t>
            </a:r>
            <a:r>
              <a:rPr smtClean="0"/>
              <a:t>s </a:t>
            </a:r>
            <a:r>
              <a:rPr/>
              <a:t>the reaction of the audience to the message.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t>TYPES OF COMMUNICATION </a:t>
            </a:r>
          </a:p>
        </p:txBody>
      </p:sp>
      <p:sp>
        <p:nvSpPr>
          <p:cNvPr id="3" name="Text Placeholder 2"/>
          <p:cNvSpPr txBox="1">
            <a:spLocks noGrp="1"/>
          </p:cNvSpPr>
          <p:nvPr>
            <p:ph type="body" idx="1"/>
          </p:nvPr>
        </p:nvSpPr>
        <p:spPr>
          <a:prstGeom prst="rect">
            <a:avLst/>
          </a:prstGeom>
        </p:spPr>
        <p:txBody>
          <a:bodyPr/>
          <a:lstStyle>
            <a:lvl1pPr lvl="0">
              <a:defRPr/>
            </a:lvl1pPr>
          </a:lstStyle>
          <a:p>
            <a:pPr lvl="0">
              <a:buNone/>
            </a:pPr>
            <a:r>
              <a:rPr/>
              <a:t> 1. One way communication (Didactic Method)</a:t>
            </a:r>
          </a:p>
          <a:p>
            <a:pPr lvl="0">
              <a:buNone/>
            </a:pPr>
            <a:r>
              <a:rPr/>
              <a:t>        - knowledge is imposed </a:t>
            </a:r>
          </a:p>
          <a:p>
            <a:pPr lvl="0">
              <a:buNone/>
            </a:pPr>
            <a:r>
              <a:rPr/>
              <a:t>        - Learning is authoritative </a:t>
            </a:r>
          </a:p>
          <a:p>
            <a:pPr lvl="0">
              <a:buNone/>
            </a:pPr>
            <a:r>
              <a:rPr/>
              <a:t>        - Little audience participation </a:t>
            </a:r>
          </a:p>
          <a:p>
            <a:pPr lvl="0">
              <a:buNone/>
            </a:pPr>
            <a:r>
              <a:rPr/>
              <a:t>        - No feedback </a:t>
            </a:r>
          </a:p>
          <a:p>
            <a:pPr lvl="0">
              <a:buNone/>
            </a:pPr>
            <a:r>
              <a:rPr/>
              <a:t>        - does not influence human behaviour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1147</Words>
  <Application>Microsoft Office PowerPoint</Application>
  <PresentationFormat>On-screen Show (16:9)</PresentationFormat>
  <Paragraphs>109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COMMUNICATION FOR HEALTH EDUCATION </vt:lpstr>
      <vt:lpstr>Slide 2</vt:lpstr>
      <vt:lpstr>THE COMMUNICATION PROCESS </vt:lpstr>
      <vt:lpstr>1. Sender </vt:lpstr>
      <vt:lpstr>2. Receiver </vt:lpstr>
      <vt:lpstr>3. Message </vt:lpstr>
      <vt:lpstr>4. Channels of communication </vt:lpstr>
      <vt:lpstr>5. Feedback </vt:lpstr>
      <vt:lpstr>TYPES OF COMMUNICATION </vt:lpstr>
      <vt:lpstr>Slide 10</vt:lpstr>
      <vt:lpstr>Slide 11</vt:lpstr>
      <vt:lpstr>Slide 12</vt:lpstr>
      <vt:lpstr>Slide 13</vt:lpstr>
      <vt:lpstr>Slide 14</vt:lpstr>
      <vt:lpstr>BARRIERS OF COMMUNICATION </vt:lpstr>
      <vt:lpstr>HEALTH COMMUNICATION </vt:lpstr>
      <vt:lpstr>Functions Of Health Communication</vt:lpstr>
      <vt:lpstr>Functions of health communication</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2021-11-18T08:19:19Z</dcterms:modified>
</cp:coreProperties>
</file>